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2" r:id="rId3"/>
    <p:sldId id="28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8" r:id="rId17"/>
    <p:sldId id="27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6296E-7A7D-4586-809E-ED99955FD8B8}" v="1" dt="2024-03-30T09:06:48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64561" autoAdjust="0"/>
  </p:normalViewPr>
  <p:slideViewPr>
    <p:cSldViewPr snapToGrid="0">
      <p:cViewPr varScale="1">
        <p:scale>
          <a:sx n="57" d="100"/>
          <a:sy n="57" d="100"/>
        </p:scale>
        <p:origin x="139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ia Kager" userId="cf0a165f73bd1096" providerId="LiveId" clId="{FCA6296E-7A7D-4586-809E-ED99955FD8B8}"/>
    <pc:docChg chg="modSld modMainMaster">
      <pc:chgData name="Dalia Kager" userId="cf0a165f73bd1096" providerId="LiveId" clId="{FCA6296E-7A7D-4586-809E-ED99955FD8B8}" dt="2024-03-30T09:08:37.071" v="14" actId="20577"/>
      <pc:docMkLst>
        <pc:docMk/>
      </pc:docMkLst>
      <pc:sldChg chg="modTransition">
        <pc:chgData name="Dalia Kager" userId="cf0a165f73bd1096" providerId="LiveId" clId="{FCA6296E-7A7D-4586-809E-ED99955FD8B8}" dt="2024-03-30T09:06:48.263" v="13"/>
        <pc:sldMkLst>
          <pc:docMk/>
          <pc:sldMk cId="2584280759" sldId="257"/>
        </pc:sldMkLst>
      </pc:sldChg>
      <pc:sldChg chg="modTransition">
        <pc:chgData name="Dalia Kager" userId="cf0a165f73bd1096" providerId="LiveId" clId="{FCA6296E-7A7D-4586-809E-ED99955FD8B8}" dt="2024-03-30T09:06:48.263" v="13"/>
        <pc:sldMkLst>
          <pc:docMk/>
          <pc:sldMk cId="1279967119" sldId="262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3079182377" sldId="263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4128415118" sldId="264"/>
        </pc:sldMkLst>
      </pc:sldChg>
      <pc:sldChg chg="modTransition modNotesTx">
        <pc:chgData name="Dalia Kager" userId="cf0a165f73bd1096" providerId="LiveId" clId="{FCA6296E-7A7D-4586-809E-ED99955FD8B8}" dt="2024-03-30T09:08:37.071" v="14" actId="20577"/>
        <pc:sldMkLst>
          <pc:docMk/>
          <pc:sldMk cId="4186003293" sldId="265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3335739431" sldId="266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747577761" sldId="267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3371207207" sldId="268"/>
        </pc:sldMkLst>
      </pc:sldChg>
      <pc:sldChg chg="modTransition">
        <pc:chgData name="Dalia Kager" userId="cf0a165f73bd1096" providerId="LiveId" clId="{FCA6296E-7A7D-4586-809E-ED99955FD8B8}" dt="2024-03-30T09:06:48.263" v="13"/>
        <pc:sldMkLst>
          <pc:docMk/>
          <pc:sldMk cId="4241809823" sldId="269"/>
        </pc:sldMkLst>
      </pc:sldChg>
      <pc:sldChg chg="modTransition">
        <pc:chgData name="Dalia Kager" userId="cf0a165f73bd1096" providerId="LiveId" clId="{FCA6296E-7A7D-4586-809E-ED99955FD8B8}" dt="2024-03-30T09:06:48.263" v="13"/>
        <pc:sldMkLst>
          <pc:docMk/>
          <pc:sldMk cId="2644554150" sldId="270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2823488565" sldId="271"/>
        </pc:sldMkLst>
      </pc:sldChg>
      <pc:sldChg chg="modTransition">
        <pc:chgData name="Dalia Kager" userId="cf0a165f73bd1096" providerId="LiveId" clId="{FCA6296E-7A7D-4586-809E-ED99955FD8B8}" dt="2024-03-30T09:06:48.263" v="13"/>
        <pc:sldMkLst>
          <pc:docMk/>
          <pc:sldMk cId="4163821917" sldId="272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3027112393" sldId="273"/>
        </pc:sldMkLst>
      </pc:sldChg>
      <pc:sldChg chg="modTransition">
        <pc:chgData name="Dalia Kager" userId="cf0a165f73bd1096" providerId="LiveId" clId="{FCA6296E-7A7D-4586-809E-ED99955FD8B8}" dt="2024-03-30T09:06:48.263" v="13"/>
        <pc:sldMkLst>
          <pc:docMk/>
          <pc:sldMk cId="4078661526" sldId="276"/>
        </pc:sldMkLst>
      </pc:sldChg>
      <pc:sldChg chg="modSp mod modTransition modNotesTx">
        <pc:chgData name="Dalia Kager" userId="cf0a165f73bd1096" providerId="LiveId" clId="{FCA6296E-7A7D-4586-809E-ED99955FD8B8}" dt="2024-03-30T09:06:48.263" v="13"/>
        <pc:sldMkLst>
          <pc:docMk/>
          <pc:sldMk cId="53440990" sldId="277"/>
        </pc:sldMkLst>
        <pc:picChg chg="mod">
          <ac:chgData name="Dalia Kager" userId="cf0a165f73bd1096" providerId="LiveId" clId="{FCA6296E-7A7D-4586-809E-ED99955FD8B8}" dt="2024-03-30T09:06:14.218" v="11" actId="1076"/>
          <ac:picMkLst>
            <pc:docMk/>
            <pc:sldMk cId="53440990" sldId="277"/>
            <ac:picMk id="6" creationId="{DA20BA2C-3A5A-EE7F-0B80-40D605299CCE}"/>
          </ac:picMkLst>
        </pc:picChg>
      </pc:sldChg>
      <pc:sldChg chg="modTransition">
        <pc:chgData name="Dalia Kager" userId="cf0a165f73bd1096" providerId="LiveId" clId="{FCA6296E-7A7D-4586-809E-ED99955FD8B8}" dt="2024-03-30T09:06:48.263" v="13"/>
        <pc:sldMkLst>
          <pc:docMk/>
          <pc:sldMk cId="1136668375" sldId="278"/>
        </pc:sldMkLst>
      </pc:sldChg>
      <pc:sldChg chg="modTransition modNotesTx">
        <pc:chgData name="Dalia Kager" userId="cf0a165f73bd1096" providerId="LiveId" clId="{FCA6296E-7A7D-4586-809E-ED99955FD8B8}" dt="2024-03-30T09:06:48.263" v="13"/>
        <pc:sldMkLst>
          <pc:docMk/>
          <pc:sldMk cId="2096541962" sldId="279"/>
        </pc:sldMkLst>
      </pc:sldChg>
      <pc:sldChg chg="modSp mod modTransition">
        <pc:chgData name="Dalia Kager" userId="cf0a165f73bd1096" providerId="LiveId" clId="{FCA6296E-7A7D-4586-809E-ED99955FD8B8}" dt="2024-03-30T09:06:48.263" v="13"/>
        <pc:sldMkLst>
          <pc:docMk/>
          <pc:sldMk cId="3102370106" sldId="280"/>
        </pc:sldMkLst>
        <pc:picChg chg="mod">
          <ac:chgData name="Dalia Kager" userId="cf0a165f73bd1096" providerId="LiveId" clId="{FCA6296E-7A7D-4586-809E-ED99955FD8B8}" dt="2024-03-30T09:06:36.179" v="12" actId="1076"/>
          <ac:picMkLst>
            <pc:docMk/>
            <pc:sldMk cId="3102370106" sldId="280"/>
            <ac:picMk id="6" creationId="{C85D10BF-3453-B9F9-33B2-E46C0454F4EC}"/>
          </ac:picMkLst>
        </pc:picChg>
      </pc:sldChg>
      <pc:sldMasterChg chg="modTransition modSldLayout">
        <pc:chgData name="Dalia Kager" userId="cf0a165f73bd1096" providerId="LiveId" clId="{FCA6296E-7A7D-4586-809E-ED99955FD8B8}" dt="2024-03-30T09:06:48.263" v="13"/>
        <pc:sldMasterMkLst>
          <pc:docMk/>
          <pc:sldMasterMk cId="698397407" sldId="2147483674"/>
        </pc:sldMasterMkLst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2245805982" sldId="2147483675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362109743" sldId="2147483676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3354275932" sldId="2147483677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584543129" sldId="2147483678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3235058367" sldId="2147483679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445228731" sldId="2147483680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1633343244" sldId="2147483681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816227324" sldId="2147483682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2677562431" sldId="2147483683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1843825850" sldId="2147483684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1895247080" sldId="2147483685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2406312145" sldId="2147483686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3354780484" sldId="2147483687"/>
          </pc:sldLayoutMkLst>
        </pc:sldLayoutChg>
        <pc:sldLayoutChg chg="modTransition">
          <pc:chgData name="Dalia Kager" userId="cf0a165f73bd1096" providerId="LiveId" clId="{FCA6296E-7A7D-4586-809E-ED99955FD8B8}" dt="2024-03-30T09:06:48.263" v="13"/>
          <pc:sldLayoutMkLst>
            <pc:docMk/>
            <pc:sldMasterMk cId="698397407" sldId="2147483674"/>
            <pc:sldLayoutMk cId="537982181" sldId="214748368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44C4AE-B96D-4CDE-810B-D34BA663C7C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9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26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40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63EB-9EF0-03F6-BB25-1DF451E7F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20216F-C87A-9617-5826-6F7F4CD81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8C81F-2479-D3C6-BC5E-188E8E508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8A53-5494-22F0-BD3A-AAC61B1DA1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E24E2-2FEA-B9C4-E196-B301D590B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2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6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DDA3-8715-94F3-E20E-A357FF357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0D305-5C10-40F1-1BB6-CEFAAFC46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2708B-CF93-888F-ABAC-6C67AA761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0311D-B5AD-DD60-1036-2B707DC26E6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77273-6A75-1D83-F999-70453C07F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90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67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3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0D62-B736-C871-FC68-25A10AEC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B469E-36EE-A021-1F41-016823B34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B81FA-F563-DD7B-3164-5509FDD75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D46A2-25F6-FA1C-F99E-3F91C620953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C5717-0FBC-F3B3-193D-063FBFD75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4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3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9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66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64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C181E9A-36FA-473E-82C4-F01911B1363F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05982"/>
      </p:ext>
    </p:extLst>
  </p:cSld>
  <p:clrMapOvr>
    <a:masterClrMapping/>
  </p:clrMapOvr>
  <p:transition spd="med">
    <p:pull/>
  </p:transition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25850"/>
      </p:ext>
    </p:extLst>
  </p:cSld>
  <p:clrMapOvr>
    <a:masterClrMapping/>
  </p:clrMapOvr>
  <p:transition spd="med">
    <p:pull/>
  </p:transition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47080"/>
      </p:ext>
    </p:extLst>
  </p:cSld>
  <p:clrMapOvr>
    <a:masterClrMapping/>
  </p:clrMapOvr>
  <p:transition spd="med">
    <p:pull/>
  </p:transition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12145"/>
      </p:ext>
    </p:extLst>
  </p:cSld>
  <p:clrMapOvr>
    <a:masterClrMapping/>
  </p:clrMapOvr>
  <p:transition spd="med">
    <p:pull/>
  </p:transition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80484"/>
      </p:ext>
    </p:extLst>
  </p:cSld>
  <p:clrMapOvr>
    <a:masterClrMapping/>
  </p:clrMapOvr>
  <p:transition spd="med">
    <p:pull/>
  </p:transition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2181"/>
      </p:ext>
    </p:extLst>
  </p:cSld>
  <p:clrMapOvr>
    <a:masterClrMapping/>
  </p:clrMapOvr>
  <p:transition spd="med">
    <p:pull/>
  </p:transition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9743"/>
      </p:ext>
    </p:extLst>
  </p:cSld>
  <p:clrMapOvr>
    <a:masterClrMapping/>
  </p:clrMapOvr>
  <p:transition spd="med">
    <p:pull/>
  </p:transition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75932"/>
      </p:ext>
    </p:extLst>
  </p:cSld>
  <p:clrMapOvr>
    <a:masterClrMapping/>
  </p:clrMapOvr>
  <p:transition spd="med">
    <p:pull/>
  </p:transition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3129"/>
      </p:ext>
    </p:extLst>
  </p:cSld>
  <p:clrMapOvr>
    <a:masterClrMapping/>
  </p:clrMapOvr>
  <p:transition spd="med">
    <p:pull/>
  </p:transition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8367"/>
      </p:ext>
    </p:extLst>
  </p:cSld>
  <p:clrMapOvr>
    <a:masterClrMapping/>
  </p:clrMapOvr>
  <p:transition spd="med">
    <p:pull/>
  </p:transition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28731"/>
      </p:ext>
    </p:extLst>
  </p:cSld>
  <p:clrMapOvr>
    <a:masterClrMapping/>
  </p:clrMapOvr>
  <p:transition spd="med">
    <p:pull/>
  </p:transition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3244"/>
      </p:ext>
    </p:extLst>
  </p:cSld>
  <p:clrMapOvr>
    <a:masterClrMapping/>
  </p:clrMapOvr>
  <p:transition spd="med">
    <p:pull/>
  </p:transition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7324"/>
      </p:ext>
    </p:extLst>
  </p:cSld>
  <p:clrMapOvr>
    <a:masterClrMapping/>
  </p:clrMapOvr>
  <p:transition spd="med">
    <p:pull/>
  </p:transition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2431"/>
      </p:ext>
    </p:extLst>
  </p:cSld>
  <p:clrMapOvr>
    <a:masterClrMapping/>
  </p:clrMapOvr>
  <p:transition spd="med">
    <p:pull/>
  </p:transition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dirty="0" err="1"/>
              <a:t>Transformacija</a:t>
            </a:r>
            <a:r>
              <a:rPr lang="en-US" dirty="0"/>
              <a:t> </a:t>
            </a:r>
            <a:r>
              <a:rPr lang="en-US" dirty="0" err="1"/>
              <a:t>učenja</a:t>
            </a:r>
            <a:r>
              <a:rPr lang="en-US" dirty="0"/>
              <a:t> </a:t>
            </a:r>
            <a:r>
              <a:rPr lang="en-US" dirty="0" err="1"/>
              <a:t>matematike</a:t>
            </a:r>
            <a:r>
              <a:rPr lang="en-US" dirty="0"/>
              <a:t> u XR </a:t>
            </a:r>
            <a:r>
              <a:rPr lang="en-US" dirty="0" err="1"/>
              <a:t>svijetu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7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spd="med">
    <p:pull/>
  </p:transition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9cTAtPPdYQ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bit.ly/XRmatCUC2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paces.io/" TargetMode="External"/><Relationship Id="rId7" Type="http://schemas.openxmlformats.org/officeDocument/2006/relationships/hyperlink" Target="https://bit.ly/XRmat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0FA1B97-98F1-4B4E-816D-27FA0E062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DFEC960-B566-FC84-2ED9-4F896B542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6" y="462665"/>
            <a:ext cx="5196897" cy="2721874"/>
          </a:xfrm>
          <a:prstGeom prst="rect">
            <a:avLst/>
          </a:prstGeom>
        </p:spPr>
      </p:pic>
      <p:pic>
        <p:nvPicPr>
          <p:cNvPr id="6" name="Slika 5" descr="Person wearing mixed reality smartglasses touching transparent screen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9657" b="3735"/>
          <a:stretch/>
        </p:blipFill>
        <p:spPr>
          <a:xfrm>
            <a:off x="6185104" y="251162"/>
            <a:ext cx="5567145" cy="313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1B2BF06-97B5-459D-A2C0-49B160F57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614" y="3845319"/>
            <a:ext cx="11479753" cy="1701437"/>
          </a:xfrm>
        </p:spPr>
        <p:txBody>
          <a:bodyPr rtlCol="0"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hr-HR" dirty="0"/>
              <a:t>Transformacija učenja matematike u XR svijetu</a:t>
            </a:r>
            <a:endParaRPr lang="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6512" y="5924586"/>
            <a:ext cx="4794341" cy="631773"/>
          </a:xfrm>
        </p:spPr>
        <p:txBody>
          <a:bodyPr rtlCol="0">
            <a:normAutofit fontScale="47500" lnSpcReduction="20000"/>
          </a:bodyPr>
          <a:lstStyle/>
          <a:p>
            <a:pPr algn="ctr" rtl="0">
              <a:spcAft>
                <a:spcPts val="600"/>
              </a:spcAft>
            </a:pPr>
            <a:r>
              <a:rPr lang="hr" dirty="0">
                <a:solidFill>
                  <a:srgbClr val="FFFFFF"/>
                </a:solidFill>
              </a:rPr>
              <a:t>Dalia Kager, Marina Mužek, Lidija Detelić</a:t>
            </a:r>
          </a:p>
          <a:p>
            <a:pPr algn="ctr" rtl="0">
              <a:spcAft>
                <a:spcPts val="600"/>
              </a:spcAft>
            </a:pPr>
            <a:r>
              <a:rPr lang="hr" dirty="0">
                <a:solidFill>
                  <a:srgbClr val="FFFFFF"/>
                </a:solidFill>
              </a:rPr>
              <a:t>OŠ Eugena Kvaternika, Velika Gorica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D031B-B9E8-AA85-1B40-D90C4595F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hr-HR" sz="4400" dirty="0"/>
              <a:t>Ovako je izgledalo u</a:t>
            </a:r>
            <a:r>
              <a:rPr lang="en-US" sz="4400" dirty="0"/>
              <a:t> </a:t>
            </a:r>
            <a:r>
              <a:rPr lang="en-US" sz="4400" dirty="0" err="1"/>
              <a:t>učionic</a:t>
            </a:r>
            <a:r>
              <a:rPr lang="hr-HR" sz="4400" dirty="0"/>
              <a:t>i</a:t>
            </a:r>
            <a:r>
              <a:rPr lang="en-US" sz="4400" dirty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C95D7-18BF-A814-23C2-1D829C13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1BE5080-8651-4DCC-9279-5D738C35574A}" type="datetime1">
              <a:rPr lang="en-US" smtClean="0"/>
              <a:pPr defTabSz="914400">
                <a:spcAft>
                  <a:spcPts val="600"/>
                </a:spcAft>
              </a:pPr>
              <a:t>3/30/2024</a:t>
            </a:fld>
            <a:endParaRPr lang="en-US"/>
          </a:p>
        </p:txBody>
      </p:sp>
      <p:pic>
        <p:nvPicPr>
          <p:cNvPr id="5" name="Online Media 4" title="Transformation of Learning Mathematics in the World of XR">
            <a:hlinkClick r:id="" action="ppaction://media"/>
            <a:extLst>
              <a:ext uri="{FF2B5EF4-FFF2-40B4-BE49-F238E27FC236}">
                <a16:creationId xmlns:a16="http://schemas.microsoft.com/office/drawing/2014/main" id="{34D31FC6-0D5B-067D-F29A-980138156A5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805181" y="-3175"/>
            <a:ext cx="5466250" cy="677411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418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-9832" y="4525094"/>
            <a:ext cx="12203151" cy="2344057"/>
            <a:chOff x="0" y="4525094"/>
            <a:chExt cx="12203151" cy="234405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DB3E5D-CE32-B957-1AB0-7FADD05E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85" y="5165227"/>
            <a:ext cx="7389437" cy="779529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…I učiteljice u „akciji” 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A person standing next to a child wearing a virtual reality headset&#10;&#10;Description automatically generated">
            <a:extLst>
              <a:ext uri="{FF2B5EF4-FFF2-40B4-BE49-F238E27FC236}">
                <a16:creationId xmlns:a16="http://schemas.microsoft.com/office/drawing/2014/main" id="{6AAC9DD0-9E6D-FF5C-6254-DCC761CE3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2477" r="26296" b="23058"/>
          <a:stretch/>
        </p:blipFill>
        <p:spPr>
          <a:xfrm>
            <a:off x="810001" y="640080"/>
            <a:ext cx="2942271" cy="360273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Content Placeholder 5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421611C2-3301-A4EC-A70D-85EA4E58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0681"/>
          <a:stretch/>
        </p:blipFill>
        <p:spPr>
          <a:xfrm rot="5400000">
            <a:off x="4288575" y="1049225"/>
            <a:ext cx="3602736" cy="278444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8" name="Picture 7" descr="A person wearing a vr headset&#10;&#10;Description automatically generated">
            <a:extLst>
              <a:ext uri="{FF2B5EF4-FFF2-40B4-BE49-F238E27FC236}">
                <a16:creationId xmlns:a16="http://schemas.microsoft.com/office/drawing/2014/main" id="{235518BF-492A-4FB4-AD72-3CCA0DC3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4764" y="1090422"/>
            <a:ext cx="3602736" cy="270205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C4C4F-D2CB-7642-95BC-ABC2E73E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1BE5080-8651-4DCC-9279-5D738C35574A}" type="datetime1">
              <a:rPr lang="en-US" smtClean="0"/>
              <a:pPr defTabSz="914400">
                <a:spcAft>
                  <a:spcPts val="600"/>
                </a:spcAft>
              </a:pPr>
              <a:t>3/30/2024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24314-4BF6-09B8-B1C0-B3BD86E766F3}"/>
              </a:ext>
            </a:extLst>
          </p:cNvPr>
          <p:cNvSpPr txBox="1">
            <a:spLocks/>
          </p:cNvSpPr>
          <p:nvPr/>
        </p:nvSpPr>
        <p:spPr>
          <a:xfrm>
            <a:off x="1533349" y="-6079"/>
            <a:ext cx="1495573" cy="6350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200" dirty="0">
                <a:solidFill>
                  <a:schemeClr val="tx1"/>
                </a:solidFill>
              </a:rPr>
              <a:t>Dalia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A2C05C-18B5-B505-9C3F-178A04DDC05D}"/>
              </a:ext>
            </a:extLst>
          </p:cNvPr>
          <p:cNvSpPr txBox="1">
            <a:spLocks/>
          </p:cNvSpPr>
          <p:nvPr/>
        </p:nvSpPr>
        <p:spPr>
          <a:xfrm>
            <a:off x="5338381" y="-6080"/>
            <a:ext cx="1495573" cy="6350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200" dirty="0">
                <a:solidFill>
                  <a:schemeClr val="tx1"/>
                </a:solidFill>
              </a:rPr>
              <a:t>Lidija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3635A1-ED7A-F560-DD6C-1D1DE848447A}"/>
              </a:ext>
            </a:extLst>
          </p:cNvPr>
          <p:cNvSpPr txBox="1">
            <a:spLocks/>
          </p:cNvSpPr>
          <p:nvPr/>
        </p:nvSpPr>
        <p:spPr>
          <a:xfrm>
            <a:off x="9143413" y="-9201"/>
            <a:ext cx="1495573" cy="6350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200" dirty="0">
                <a:solidFill>
                  <a:schemeClr val="tx1"/>
                </a:solidFill>
              </a:rPr>
              <a:t>Marina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75F274-F545-1745-101C-71A685A8B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415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AF9B2B08-75D2-47EB-A5C0-986478393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7E25C7D9-6246-4DD6-8994-4BC3A9EE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6A414C-5E5E-4426-8403-003A08DA3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4DB3BEE-6C96-46FB-8C15-8B113A650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40BAA06-E9BA-470B-A5C0-46A23420F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62096F8-9F75-4506-A42C-8867603F6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96A0E1-725A-8E43-7F91-0A6CA214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1314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Finalna</a:t>
            </a:r>
            <a:r>
              <a:rPr lang="en-US" dirty="0"/>
              <a:t> </a:t>
            </a:r>
            <a:r>
              <a:rPr lang="en-US" dirty="0" err="1"/>
              <a:t>pisana</a:t>
            </a:r>
            <a:r>
              <a:rPr lang="en-US" dirty="0"/>
              <a:t> </a:t>
            </a:r>
            <a:r>
              <a:rPr lang="en-US" dirty="0" err="1"/>
              <a:t>provjera</a:t>
            </a:r>
            <a:r>
              <a:rPr lang="en-US" dirty="0"/>
              <a:t> </a:t>
            </a:r>
            <a:r>
              <a:rPr lang="en-US" dirty="0" err="1"/>
              <a:t>matematičkih</a:t>
            </a:r>
            <a:r>
              <a:rPr lang="en-US" dirty="0"/>
              <a:t> </a:t>
            </a:r>
            <a:r>
              <a:rPr lang="en-US" dirty="0" err="1"/>
              <a:t>znanja</a:t>
            </a:r>
            <a:r>
              <a:rPr lang="en-US" dirty="0"/>
              <a:t>; </a:t>
            </a:r>
            <a:r>
              <a:rPr lang="en-US" dirty="0" err="1"/>
              <a:t>analiza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usporedba</a:t>
            </a:r>
            <a:r>
              <a:rPr lang="en-US" dirty="0"/>
              <a:t> </a:t>
            </a:r>
            <a:r>
              <a:rPr lang="en-US" dirty="0" err="1"/>
              <a:t>rezultata</a:t>
            </a:r>
            <a:endParaRPr lang="en-US" dirty="0"/>
          </a:p>
        </p:txBody>
      </p:sp>
      <p:pic>
        <p:nvPicPr>
          <p:cNvPr id="8" name="Picture 7" descr="A pie chart with numbers and percentages&#10;&#10;Description automatically generated">
            <a:extLst>
              <a:ext uri="{FF2B5EF4-FFF2-40B4-BE49-F238E27FC236}">
                <a16:creationId xmlns:a16="http://schemas.microsoft.com/office/drawing/2014/main" id="{EFC9F6F1-30E5-6156-8CD6-5B3D62411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9" y="809368"/>
            <a:ext cx="5034083" cy="3259570"/>
          </a:xfrm>
          <a:prstGeom prst="rect">
            <a:avLst/>
          </a:prstGeom>
        </p:spPr>
      </p:pic>
      <p:pic>
        <p:nvPicPr>
          <p:cNvPr id="6" name="Content Placeholder 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6565953F-CE5B-4F10-379B-B716E423E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27" y="1024456"/>
            <a:ext cx="5044213" cy="28373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18BE5-812B-A93A-D669-B11D8F65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1BE5080-8651-4DCC-9279-5D738C35574A}" type="datetime1">
              <a:rPr lang="en-US" smtClean="0"/>
              <a:pPr defTabSz="914400">
                <a:spcAft>
                  <a:spcPts val="600"/>
                </a:spcAft>
              </a:pPr>
              <a:t>3/30/2024</a:t>
            </a:fld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E259E9-3041-C6CA-528D-2399A9188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8856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27C8FC7F-7C7F-491C-9FCA-6BCC885D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B70B65-7AC7-4119-A404-39961795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E640CB9-C074-4CF1-8C84-2FF061892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830C1C5-9405-4A50-936E-51636AF6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0769181-A18E-4E2F-AD82-752B9A03D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7ACFC-DC1B-B58F-DDFD-63DFB67F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158895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/>
              <a:t>Usporedba</a:t>
            </a:r>
            <a:r>
              <a:rPr lang="en-US" sz="3600" dirty="0"/>
              <a:t> </a:t>
            </a:r>
            <a:r>
              <a:rPr lang="en-US" sz="3600" dirty="0" err="1"/>
              <a:t>rezultata</a:t>
            </a:r>
            <a:r>
              <a:rPr lang="en-US" sz="3600" dirty="0"/>
              <a:t> 1. </a:t>
            </a:r>
            <a:r>
              <a:rPr lang="en-US" sz="3600" dirty="0" err="1"/>
              <a:t>i</a:t>
            </a:r>
            <a:r>
              <a:rPr lang="en-US" sz="3600" dirty="0"/>
              <a:t> 2. </a:t>
            </a:r>
            <a:r>
              <a:rPr lang="en-US" sz="3600" dirty="0" err="1"/>
              <a:t>ispita</a:t>
            </a:r>
            <a:r>
              <a:rPr lang="en-US" sz="3600" dirty="0"/>
              <a:t> – potencijalno </a:t>
            </a:r>
            <a:r>
              <a:rPr lang="en-US" sz="3600" dirty="0" err="1"/>
              <a:t>daroviti</a:t>
            </a:r>
            <a:r>
              <a:rPr lang="en-US" sz="3600" dirty="0"/>
              <a:t> </a:t>
            </a:r>
            <a:r>
              <a:rPr lang="en-US" sz="3600" dirty="0" err="1"/>
              <a:t>učenici</a:t>
            </a:r>
            <a:endParaRPr lang="en-US" sz="3600" dirty="0"/>
          </a:p>
        </p:txBody>
      </p:sp>
      <p:pic>
        <p:nvPicPr>
          <p:cNvPr id="8" name="Picture 7" descr="A pie chart with numbers and symbols&#10;&#10;Description automatically generated">
            <a:extLst>
              <a:ext uri="{FF2B5EF4-FFF2-40B4-BE49-F238E27FC236}">
                <a16:creationId xmlns:a16="http://schemas.microsoft.com/office/drawing/2014/main" id="{E2087A44-BD31-B3D8-7886-59A8BFD80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92" y="895961"/>
            <a:ext cx="4340571" cy="3092656"/>
          </a:xfrm>
          <a:prstGeom prst="rect">
            <a:avLst/>
          </a:prstGeom>
        </p:spPr>
      </p:pic>
      <p:pic>
        <p:nvPicPr>
          <p:cNvPr id="6" name="Content Placeholder 5" descr="A blue circle with a yellow center and black text&#10;&#10;Description automatically generated">
            <a:extLst>
              <a:ext uri="{FF2B5EF4-FFF2-40B4-BE49-F238E27FC236}">
                <a16:creationId xmlns:a16="http://schemas.microsoft.com/office/drawing/2014/main" id="{8BAC8A8E-1493-9F99-F856-09D93A39B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57" y="897385"/>
            <a:ext cx="4548025" cy="309265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40AB9-9849-272A-72F2-EA43FA48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1BE5080-8651-4DCC-9279-5D738C35574A}" type="datetime1">
              <a:rPr lang="en-US" smtClean="0"/>
              <a:pPr defTabSz="914400">
                <a:spcAft>
                  <a:spcPts val="600"/>
                </a:spcAft>
              </a:pPr>
              <a:t>3/30/2024</a:t>
            </a:fld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90AF61-A3EA-6E43-0703-CA857B36B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2191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1BF45-791F-F1BE-DC0A-EC45196B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9" name="Content Placeholder 8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E8E15C4F-8C96-1BF5-546B-9BF652D38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D8509-B8A4-1B19-9E21-9CB9F327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4556380"/>
            <a:ext cx="10572000" cy="1605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/>
              <a:t>Usporedba</a:t>
            </a:r>
            <a:r>
              <a:rPr lang="en-US" sz="3600" dirty="0"/>
              <a:t> </a:t>
            </a:r>
            <a:r>
              <a:rPr lang="en-US" sz="3600" dirty="0" err="1"/>
              <a:t>rezultata</a:t>
            </a:r>
            <a:r>
              <a:rPr lang="en-US" sz="3600" dirty="0"/>
              <a:t> 1. </a:t>
            </a:r>
            <a:r>
              <a:rPr lang="en-US" sz="3600" dirty="0" err="1"/>
              <a:t>i</a:t>
            </a:r>
            <a:r>
              <a:rPr lang="en-US" sz="3600" dirty="0"/>
              <a:t> 2. </a:t>
            </a:r>
            <a:r>
              <a:rPr lang="en-US" sz="3600" dirty="0" err="1"/>
              <a:t>ispita</a:t>
            </a:r>
            <a:r>
              <a:rPr lang="en-US" sz="3600" dirty="0"/>
              <a:t> – potencijalno </a:t>
            </a:r>
            <a:r>
              <a:rPr lang="en-US" sz="3600" dirty="0" err="1"/>
              <a:t>daroviti</a:t>
            </a:r>
            <a:r>
              <a:rPr lang="en-US" sz="3600" dirty="0"/>
              <a:t> </a:t>
            </a:r>
            <a:r>
              <a:rPr lang="en-US" sz="3600" dirty="0" err="1"/>
              <a:t>učenici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ABE32-E9CD-2A67-812D-8E42849B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1BE5080-8651-4DCC-9279-5D738C35574A}" type="datetime1">
              <a:rPr lang="en-US" smtClean="0"/>
              <a:pPr defTabSz="914400">
                <a:spcAft>
                  <a:spcPts val="600"/>
                </a:spcAft>
              </a:pPr>
              <a:t>3/30/2024</a:t>
            </a:fld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D13CEDB-07E8-648E-60C6-798179E77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239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7293D-FCDA-EEE1-C61D-61308B96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Evaluacija projektnih aktivnosti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0A22C-651E-D02A-ECCE-50C85A2E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094623"/>
          </a:xfrm>
        </p:spPr>
        <p:txBody>
          <a:bodyPr>
            <a:normAutofit/>
          </a:bodyPr>
          <a:lstStyle/>
          <a:p>
            <a:r>
              <a:rPr lang="hr-HR" dirty="0"/>
              <a:t>rješavanje matematičkih zadataka uz pomoć VR naočala - izuzetno zabavno (</a:t>
            </a:r>
            <a:r>
              <a:rPr lang="hr-HR" b="1" dirty="0">
                <a:solidFill>
                  <a:srgbClr val="FF0000"/>
                </a:solidFill>
              </a:rPr>
              <a:t>68%</a:t>
            </a:r>
            <a:r>
              <a:rPr lang="hr-HR" dirty="0"/>
              <a:t>)</a:t>
            </a:r>
          </a:p>
          <a:p>
            <a:r>
              <a:rPr lang="hr-HR" dirty="0"/>
              <a:t>rješavanje matematičkih zadataka uz pomoć AR aplikacije na mobilnom telefonu - izuzetno zabavno (</a:t>
            </a:r>
            <a:r>
              <a:rPr lang="hr-HR" b="1" dirty="0">
                <a:solidFill>
                  <a:srgbClr val="FF0000"/>
                </a:solidFill>
              </a:rPr>
              <a:t>53%</a:t>
            </a:r>
            <a:r>
              <a:rPr lang="hr-HR" dirty="0"/>
              <a:t>)</a:t>
            </a:r>
          </a:p>
          <a:p>
            <a:r>
              <a:rPr lang="hr-HR" b="1" dirty="0">
                <a:solidFill>
                  <a:srgbClr val="FF0000"/>
                </a:solidFill>
              </a:rPr>
              <a:t>89% </a:t>
            </a:r>
            <a:r>
              <a:rPr lang="hr-HR" dirty="0"/>
              <a:t>učenika smatra da su AR i VR aktivnosti učinile učenje matematike zanimljivijim</a:t>
            </a:r>
          </a:p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4470C-1E29-E37B-6FB3-ED16A8C8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719CC1-DA06-6584-53FD-41F5B3F1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61526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97217-A4F3-5CB4-FFA4-DBD20E1B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B9F8-15AC-C122-37F1-B5C79FA5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Evaluacija projektnih aktivnosti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56FA4-4151-21CD-BC74-D087B4E21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2398455"/>
            <a:ext cx="10554574" cy="4094623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47% </a:t>
            </a:r>
            <a:r>
              <a:rPr lang="hr-HR" dirty="0"/>
              <a:t>učenika smatra da nakon XR aktivnosti </a:t>
            </a:r>
            <a:r>
              <a:rPr lang="hr-HR" b="1" dirty="0"/>
              <a:t>više voli matematiku</a:t>
            </a:r>
            <a:r>
              <a:rPr lang="hr-HR" dirty="0"/>
              <a:t>, dok </a:t>
            </a:r>
            <a:r>
              <a:rPr lang="hr-HR" b="1" dirty="0">
                <a:solidFill>
                  <a:srgbClr val="FF0000"/>
                </a:solidFill>
              </a:rPr>
              <a:t>50% </a:t>
            </a:r>
            <a:r>
              <a:rPr lang="hr-HR" u="sng" dirty="0"/>
              <a:t>nije promijenilo mišljenje</a:t>
            </a:r>
          </a:p>
          <a:p>
            <a:r>
              <a:rPr lang="hr-HR" b="1" dirty="0">
                <a:solidFill>
                  <a:srgbClr val="FF0000"/>
                </a:solidFill>
              </a:rPr>
              <a:t>45% </a:t>
            </a:r>
            <a:r>
              <a:rPr lang="hr-HR" dirty="0"/>
              <a:t>učenika osjećalo je </a:t>
            </a:r>
            <a:r>
              <a:rPr lang="hr-HR" b="1" dirty="0"/>
              <a:t>mučninu i/ili vrtoglavicu </a:t>
            </a:r>
            <a:r>
              <a:rPr lang="hr-HR" dirty="0"/>
              <a:t>tijekom korištenja VR naočala</a:t>
            </a:r>
          </a:p>
          <a:p>
            <a:r>
              <a:rPr lang="hr-HR" b="1" dirty="0">
                <a:solidFill>
                  <a:srgbClr val="FF0000"/>
                </a:solidFill>
              </a:rPr>
              <a:t>82% </a:t>
            </a:r>
            <a:r>
              <a:rPr lang="hr-HR" dirty="0"/>
              <a:t>učenika bi željelo koristiti VR set i na drugim predmetima – 60,52% na satovima Hrvatskog jezika i Prirode, dok njih 10,52% ne bi željelo koristiti VR</a:t>
            </a:r>
          </a:p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8BAE-E500-F637-F09F-FD6EAD97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9C32248-F2BF-3ECA-1E5C-4F58C25E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837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CF7C-5FC5-B4C0-8A45-3512D320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18DC1-0FCB-7F54-2360-353615CA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74" y="2448789"/>
            <a:ext cx="10554574" cy="4321126"/>
          </a:xfrm>
        </p:spPr>
        <p:txBody>
          <a:bodyPr>
            <a:normAutofit/>
          </a:bodyPr>
          <a:lstStyle/>
          <a:p>
            <a:r>
              <a:rPr lang="hr-HR" dirty="0"/>
              <a:t>Zabavnost učenja (AR i VR)</a:t>
            </a:r>
          </a:p>
          <a:p>
            <a:r>
              <a:rPr lang="hr-HR" dirty="0"/>
              <a:t>Šira primjena XR tehnologije u obrazovanju</a:t>
            </a:r>
          </a:p>
          <a:p>
            <a:r>
              <a:rPr lang="pl-PL" dirty="0"/>
              <a:t>Poboljšanje razumijevanja i interesa za matematiku te potencijalno i za druge predmete</a:t>
            </a:r>
          </a:p>
          <a:p>
            <a:r>
              <a:rPr lang="pl-PL" dirty="0"/>
              <a:t>Potencijal transformacije tradicionalnih obrazovnih pristupa – interaktivno, zanimljivo i učinkovito učenje</a:t>
            </a:r>
            <a:endParaRPr lang="hr-HR" dirty="0"/>
          </a:p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BADDC-73D2-E32E-FC9B-EE6D599E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6" name="Graphic 5" descr="Gavel outline">
            <a:extLst>
              <a:ext uri="{FF2B5EF4-FFF2-40B4-BE49-F238E27FC236}">
                <a16:creationId xmlns:a16="http://schemas.microsoft.com/office/drawing/2014/main" id="{DA20BA2C-3A5A-EE7F-0B80-40D605299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5784" y="2018046"/>
            <a:ext cx="1570328" cy="1570328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149CA6-B101-8782-BB28-6E1C98D36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0990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0F44-5952-9DFB-2651-F030B173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pozornosti</a:t>
            </a:r>
          </a:p>
        </p:txBody>
      </p:sp>
      <p:pic>
        <p:nvPicPr>
          <p:cNvPr id="6" name="Content Placeholder 5" descr="Question Cat">
            <a:extLst>
              <a:ext uri="{FF2B5EF4-FFF2-40B4-BE49-F238E27FC236}">
                <a16:creationId xmlns:a16="http://schemas.microsoft.com/office/drawing/2014/main" id="{E8187B81-F858-D46B-DA98-B11C5B254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56" y="2968982"/>
            <a:ext cx="2619375" cy="26193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0CFEA-0F44-8019-F580-04AD3401B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DBD81-C4CF-443B-5F9C-690B37FF21B2}"/>
              </a:ext>
            </a:extLst>
          </p:cNvPr>
          <p:cNvSpPr txBox="1">
            <a:spLocks/>
          </p:cNvSpPr>
          <p:nvPr/>
        </p:nvSpPr>
        <p:spPr>
          <a:xfrm>
            <a:off x="10088527" y="2033192"/>
            <a:ext cx="2083880" cy="77324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/>
              <a:t>Pitanja?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441F92-EBB5-1671-B896-F48C935515E5}"/>
              </a:ext>
            </a:extLst>
          </p:cNvPr>
          <p:cNvSpPr txBox="1">
            <a:spLocks/>
          </p:cNvSpPr>
          <p:nvPr/>
        </p:nvSpPr>
        <p:spPr>
          <a:xfrm>
            <a:off x="911311" y="5431508"/>
            <a:ext cx="3567353" cy="77324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dirty="0"/>
              <a:t>dalia.kager@skole.hr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C986B3-F1DD-C655-782B-B81E8DA96F6E}"/>
              </a:ext>
            </a:extLst>
          </p:cNvPr>
          <p:cNvSpPr txBox="1">
            <a:spLocks/>
          </p:cNvSpPr>
          <p:nvPr/>
        </p:nvSpPr>
        <p:spPr>
          <a:xfrm>
            <a:off x="999908" y="2321207"/>
            <a:ext cx="3390158" cy="97045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600" dirty="0"/>
              <a:t>EVALUACIJA</a:t>
            </a:r>
          </a:p>
        </p:txBody>
      </p:sp>
      <p:pic>
        <p:nvPicPr>
          <p:cNvPr id="9" name="Picture 8" descr="A qr code on a screen&#10;&#10;Description automatically generated">
            <a:extLst>
              <a:ext uri="{FF2B5EF4-FFF2-40B4-BE49-F238E27FC236}">
                <a16:creationId xmlns:a16="http://schemas.microsoft.com/office/drawing/2014/main" id="{700B61CC-3324-0676-0993-67D0FFD85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78" y="1920955"/>
            <a:ext cx="4969778" cy="496977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E49800-AD3E-793A-B63B-2927272212FB}"/>
              </a:ext>
            </a:extLst>
          </p:cNvPr>
          <p:cNvSpPr txBox="1">
            <a:spLocks/>
          </p:cNvSpPr>
          <p:nvPr/>
        </p:nvSpPr>
        <p:spPr>
          <a:xfrm>
            <a:off x="804396" y="5965916"/>
            <a:ext cx="3781182" cy="77324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dirty="0"/>
              <a:t>marina.muzek@skole.hr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6C0F6FB-953A-B9FD-2E57-FAA037540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31651A-59AB-CD9E-1756-1AAEF51D148A}"/>
              </a:ext>
            </a:extLst>
          </p:cNvPr>
          <p:cNvSpPr txBox="1">
            <a:spLocks/>
          </p:cNvSpPr>
          <p:nvPr/>
        </p:nvSpPr>
        <p:spPr>
          <a:xfrm>
            <a:off x="369670" y="3774063"/>
            <a:ext cx="4228051" cy="97045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600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bit.ly/XRmatCUC24</a:t>
            </a:r>
            <a:endParaRPr lang="hr-H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4196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4D921-25EA-87A7-2404-23E93FBC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hr-HR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EC77-FACA-7EEE-1F8B-F7D0A3CD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13" y="2274427"/>
            <a:ext cx="7199220" cy="4197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dirty="0"/>
              <a:t>Projekt je integrirao virtualnu (VR) i proširenu stvarnost (AR) u nastavni proces učenja matematike</a:t>
            </a:r>
          </a:p>
          <a:p>
            <a:pPr>
              <a:lnSpc>
                <a:spcPct val="90000"/>
              </a:lnSpc>
            </a:pPr>
            <a:r>
              <a:rPr lang="hr-HR" dirty="0"/>
              <a:t>Obuhvaćeno 39 učenika iz dva 3. razreda OŠ Eugena Kvaternika, Velika Gorica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FCB0B-AE9C-140E-8A8A-706A975B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6F9314C8-ED56-4756-B0CD-6D712BE27B48}" type="datetime1">
              <a:rPr lang="sr-Latn-RS" smtClean="0"/>
              <a:pPr rtl="0">
                <a:spcAft>
                  <a:spcPts val="600"/>
                </a:spcAft>
              </a:pPr>
              <a:t>30.3.2024.</a:t>
            </a:fld>
            <a:endParaRPr lang="en-US"/>
          </a:p>
        </p:txBody>
      </p:sp>
      <p:pic>
        <p:nvPicPr>
          <p:cNvPr id="6" name="Picture 5" descr="Woman using virtual reality headset in neon lights">
            <a:extLst>
              <a:ext uri="{FF2B5EF4-FFF2-40B4-BE49-F238E27FC236}">
                <a16:creationId xmlns:a16="http://schemas.microsoft.com/office/drawing/2014/main" id="{6BBE0938-25B3-5095-2841-EECB1B8BD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37728" b="-3"/>
          <a:stretch/>
        </p:blipFill>
        <p:spPr>
          <a:xfrm flipH="1">
            <a:off x="8414158" y="2413000"/>
            <a:ext cx="2895848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07DC268-E100-9593-43B7-96F7D0599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6711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3AA5B-F650-C1FE-F826-1D75E1F7D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4C6E-033F-210A-4A00-CBF0654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hr-HR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F605-E85B-5430-464B-DF1C711A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214" y="2208962"/>
            <a:ext cx="7199220" cy="4197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dirty="0"/>
              <a:t>8 učenika - redovni nastavni program uz individualizirane postupke</a:t>
            </a:r>
          </a:p>
          <a:p>
            <a:pPr>
              <a:lnSpc>
                <a:spcPct val="90000"/>
              </a:lnSpc>
            </a:pPr>
            <a:r>
              <a:rPr lang="hr-HR" dirty="0"/>
              <a:t>9 potencijalno darovitih učenika u oba razreda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52AF0-A825-B242-3600-E9BDBC38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6F9314C8-ED56-4756-B0CD-6D712BE27B48}" type="datetime1">
              <a:rPr lang="sr-Latn-RS" smtClean="0"/>
              <a:pPr rtl="0">
                <a:spcAft>
                  <a:spcPts val="600"/>
                </a:spcAft>
              </a:pPr>
              <a:t>30.3.2024.</a:t>
            </a:fld>
            <a:endParaRPr lang="en-US"/>
          </a:p>
        </p:txBody>
      </p:sp>
      <p:pic>
        <p:nvPicPr>
          <p:cNvPr id="6" name="Picture 5" descr="Woman using virtual reality headset in neon lights">
            <a:extLst>
              <a:ext uri="{FF2B5EF4-FFF2-40B4-BE49-F238E27FC236}">
                <a16:creationId xmlns:a16="http://schemas.microsoft.com/office/drawing/2014/main" id="{C85D10BF-3453-B9F9-33B2-E46C0454F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37728" b="-3"/>
          <a:stretch/>
        </p:blipFill>
        <p:spPr>
          <a:xfrm>
            <a:off x="810000" y="2413000"/>
            <a:ext cx="2915860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B57AC9-E7A7-544E-9131-9967488C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7010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0CA8-FC3C-38B5-94A8-27AD6D90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Uvodno istraživanje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1113-C46D-E23B-53A7-687BDEAE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1854763"/>
          </a:xfrm>
        </p:spPr>
        <p:txBody>
          <a:bodyPr/>
          <a:lstStyle/>
          <a:p>
            <a:r>
              <a:rPr lang="hr-HR" dirty="0"/>
              <a:t>Pregled predmeta čije sadržaje učenici percipiraju otežanima za učenje i analiza rezultata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A7B88-AE5D-B145-D1F6-21B27672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6" name="Picture 5" descr="A graph with blue lines&#10;&#10;Description automatically generated with medium confidence">
            <a:extLst>
              <a:ext uri="{FF2B5EF4-FFF2-40B4-BE49-F238E27FC236}">
                <a16:creationId xmlns:a16="http://schemas.microsoft.com/office/drawing/2014/main" id="{37BC2D0E-BAF1-1237-13D4-462B14243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68" y="3852634"/>
            <a:ext cx="8253473" cy="2743220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0D2547-097D-E8C3-F5E9-97C23B781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8237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10BFC-B287-E0B0-2025-EB6708D5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16972"/>
            <a:ext cx="10571998" cy="970450"/>
          </a:xfrm>
        </p:spPr>
        <p:txBody>
          <a:bodyPr/>
          <a:lstStyle/>
          <a:p>
            <a:r>
              <a:rPr lang="hr-HR" dirty="0"/>
              <a:t>Ispitivanje o poznavanju i prethodnom iskustvu učenika s proširenom stvarnošću (AR) i virtualnom stvarnošću (VR)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9C1E8-163D-256C-DACF-CCEA02AEE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398455"/>
            <a:ext cx="10554574" cy="4245625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50% </a:t>
            </a:r>
            <a:r>
              <a:rPr lang="hr-HR" dirty="0"/>
              <a:t>učenika upoznato s konceptom proširene stvarnosti (AR), a 79% učenika s konceptom virtualne stvarnosti (VR)</a:t>
            </a:r>
          </a:p>
          <a:p>
            <a:r>
              <a:rPr lang="hr-HR" b="1" dirty="0">
                <a:solidFill>
                  <a:srgbClr val="FF0000"/>
                </a:solidFill>
              </a:rPr>
              <a:t>66% </a:t>
            </a:r>
            <a:r>
              <a:rPr lang="hr-HR" dirty="0"/>
              <a:t>njih imalo je iskustvo s korištenjem uređaja za virtualnu stvarnost</a:t>
            </a:r>
          </a:p>
          <a:p>
            <a:r>
              <a:rPr lang="hr-HR" b="1" dirty="0">
                <a:solidFill>
                  <a:srgbClr val="FF0000"/>
                </a:solidFill>
              </a:rPr>
              <a:t>87% </a:t>
            </a:r>
            <a:r>
              <a:rPr lang="hr-HR" dirty="0"/>
              <a:t>učenika spremno na korištenje AR ili VR tehnologija za učenje o novim temama u školi</a:t>
            </a:r>
          </a:p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72624-FBE0-BEE3-DCC3-64EF0A83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4184C0-BCED-7599-8520-4086B566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1511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46CB-9227-D11D-94DF-E85BC7B39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908583"/>
            <a:ext cx="10571998" cy="970450"/>
          </a:xfrm>
        </p:spPr>
        <p:txBody>
          <a:bodyPr/>
          <a:lstStyle/>
          <a:p>
            <a:r>
              <a:rPr lang="hr-HR" dirty="0"/>
              <a:t>Inicijalna provjera matematičkog znanja učenika nakon obrade nastavnih sadržaja pisanog zbrajanja do 1000</a:t>
            </a:r>
          </a:p>
        </p:txBody>
      </p:sp>
      <p:pic>
        <p:nvPicPr>
          <p:cNvPr id="6" name="Content Placeholder 5" descr="A white text box with black text&#10;&#10;Description automatically generated">
            <a:extLst>
              <a:ext uri="{FF2B5EF4-FFF2-40B4-BE49-F238E27FC236}">
                <a16:creationId xmlns:a16="http://schemas.microsoft.com/office/drawing/2014/main" id="{A61F7218-F985-0A2F-08A3-D21210CD7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9" y="2247667"/>
            <a:ext cx="5629966" cy="415882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47728-F0BE-DC49-B032-B39497F2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8" name="Picture 7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CD34B1DB-057D-E1D8-6419-1C25C6558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95" y="2423836"/>
            <a:ext cx="6094411" cy="3347790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3B9818E-0372-F079-6BEB-BD3608E7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329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F19A-9783-1E2B-35C8-EB18FAB7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100" dirty="0"/>
              <a:t>Edukativni XR materijali i provedba aktivnosti u učionici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3306E-8C61-66CC-A64E-A744D508E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92" y="2191511"/>
            <a:ext cx="6934512" cy="4063301"/>
          </a:xfrm>
        </p:spPr>
        <p:txBody>
          <a:bodyPr>
            <a:normAutofit/>
          </a:bodyPr>
          <a:lstStyle/>
          <a:p>
            <a:r>
              <a:rPr lang="hr-HR" dirty="0" err="1">
                <a:hlinkClick r:id="rId3"/>
              </a:rPr>
              <a:t>CoSpaces</a:t>
            </a:r>
            <a:r>
              <a:rPr lang="hr-HR" dirty="0">
                <a:hlinkClick r:id="rId3"/>
              </a:rPr>
              <a:t> Edu platforma</a:t>
            </a:r>
            <a:r>
              <a:rPr lang="hr-HR" dirty="0"/>
              <a:t> – izrada digitalnih materijala</a:t>
            </a:r>
          </a:p>
          <a:p>
            <a:r>
              <a:rPr lang="hr-HR" dirty="0"/>
              <a:t>1 HMD set (</a:t>
            </a:r>
            <a:r>
              <a:rPr lang="hr-HR" dirty="0" err="1"/>
              <a:t>Oculus</a:t>
            </a:r>
            <a:r>
              <a:rPr lang="hr-HR" dirty="0"/>
              <a:t> </a:t>
            </a:r>
            <a:r>
              <a:rPr lang="hr-HR" dirty="0" err="1"/>
              <a:t>Quest</a:t>
            </a:r>
            <a:r>
              <a:rPr lang="hr-HR" dirty="0"/>
              <a:t> 2) – VR radna stanica</a:t>
            </a:r>
          </a:p>
          <a:p>
            <a:r>
              <a:rPr lang="hr-HR" dirty="0"/>
              <a:t>5 pametnih telefona – AR radne stanice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AED2F-8430-649B-6316-272F902B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2473" y="6254812"/>
            <a:ext cx="2044573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1BE5080-8651-4DCC-9279-5D738C35574A}" type="datetime1">
              <a:rPr lang="sr-Latn-RS"/>
              <a:pPr rtl="0">
                <a:spcAft>
                  <a:spcPts val="600"/>
                </a:spcAft>
              </a:pPr>
              <a:t>30.3.2024.</a:t>
            </a:fld>
            <a:endParaRPr lang="en-US"/>
          </a:p>
        </p:txBody>
      </p:sp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5406A48-BE81-1ED9-197C-46BE4EF94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r="4417" b="5"/>
          <a:stretch/>
        </p:blipFill>
        <p:spPr>
          <a:xfrm>
            <a:off x="7604295" y="2253609"/>
            <a:ext cx="3288826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CC9E52A-F70E-03F9-8A5C-167FCFEF5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D97EA4-18DB-1B08-EF80-D8C1E3F575BE}"/>
              </a:ext>
            </a:extLst>
          </p:cNvPr>
          <p:cNvSpPr txBox="1">
            <a:spLocks/>
          </p:cNvSpPr>
          <p:nvPr/>
        </p:nvSpPr>
        <p:spPr>
          <a:xfrm>
            <a:off x="5834924" y="5969947"/>
            <a:ext cx="3538742" cy="76920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hr-HR" b="1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XRmath</a:t>
            </a:r>
            <a:endParaRPr lang="hr-HR" sz="6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3943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3154-527C-6A88-9D63-5EC42E051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hr-HR" dirty="0"/>
              <a:t>Matematički zadatak na VR stanici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21D40-6F97-C515-56A3-61138025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703" y="2409162"/>
            <a:ext cx="7199220" cy="363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i="1" dirty="0"/>
              <a:t>Ivana gleda film koji ukupno traje 118 minuta. Baka ju je zvala na ručak i morala je prekinuti film na 86. minuti. Koliko je još minuta Ivani ostalo do kraja filma?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25148-8A53-2D3E-7213-D64899F4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1BE5080-8651-4DCC-9279-5D738C35574A}" type="datetime1">
              <a:rPr lang="sr-Latn-RS" smtClean="0"/>
              <a:pPr rtl="0">
                <a:spcAft>
                  <a:spcPts val="600"/>
                </a:spcAft>
              </a:pPr>
              <a:t>30.3.2024.</a:t>
            </a:fld>
            <a:endParaRPr lang="en-US"/>
          </a:p>
        </p:txBody>
      </p:sp>
      <p:pic>
        <p:nvPicPr>
          <p:cNvPr id="8" name="Picture 7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0F374000-0C8D-E8E7-9AD1-A900D2D7D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8" b="5"/>
          <a:stretch/>
        </p:blipFill>
        <p:spPr>
          <a:xfrm rot="5400000">
            <a:off x="334511" y="2716225"/>
            <a:ext cx="4092039" cy="328848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7F22DEB-3195-953D-5F57-91578E50C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7776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D9CE-BDE6-087A-4715-34B71C87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AR aktivnosti na 5 radnih stanica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E7D61F-C51D-77D0-D276-39C652A47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3704" y="2021746"/>
            <a:ext cx="6386011" cy="39350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5E206-BCC5-7580-940C-C460843E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BE5080-8651-4DCC-9279-5D738C35574A}" type="datetime1">
              <a:rPr lang="sr-Latn-RS" smtClean="0"/>
              <a:t>30.3.2024.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C486B-A817-E68F-A1DF-31D83A547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6662"/>
          <a:stretch/>
        </p:blipFill>
        <p:spPr>
          <a:xfrm rot="5400000">
            <a:off x="280547" y="2380597"/>
            <a:ext cx="4597171" cy="4013696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37ECEA-BFA0-6495-48EC-821A661D0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7" y="6204748"/>
            <a:ext cx="1020349" cy="5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207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318</TotalTime>
  <Words>528</Words>
  <Application>Microsoft Office PowerPoint</Application>
  <PresentationFormat>Widescreen</PresentationFormat>
  <Paragraphs>100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Century Gothic</vt:lpstr>
      <vt:lpstr>Wingdings</vt:lpstr>
      <vt:lpstr>Wingdings 2</vt:lpstr>
      <vt:lpstr>Quotable</vt:lpstr>
      <vt:lpstr>Transformacija učenja matematike u XR svijetu</vt:lpstr>
      <vt:lpstr>Uvod</vt:lpstr>
      <vt:lpstr>Uvod</vt:lpstr>
      <vt:lpstr>Uvodno istraživanje</vt:lpstr>
      <vt:lpstr>Ispitivanje o poznavanju i prethodnom iskustvu učenika s proširenom stvarnošću (AR) i virtualnom stvarnošću (VR)</vt:lpstr>
      <vt:lpstr>Inicijalna provjera matematičkog znanja učenika nakon obrade nastavnih sadržaja pisanog zbrajanja do 1000</vt:lpstr>
      <vt:lpstr>Edukativni XR materijali i provedba aktivnosti u učionici</vt:lpstr>
      <vt:lpstr>Matematički zadatak na VR stanici</vt:lpstr>
      <vt:lpstr>AR aktivnosti na 5 radnih stanica</vt:lpstr>
      <vt:lpstr>Ovako je izgledalo u učionici…</vt:lpstr>
      <vt:lpstr>…I učiteljice u „akciji” </vt:lpstr>
      <vt:lpstr>Finalna pisana provjera matematičkih znanja; analiza i usporedba rezultata</vt:lpstr>
      <vt:lpstr>Usporedba rezultata 1. i 2. ispita – potencijalno daroviti učenici</vt:lpstr>
      <vt:lpstr>Usporedba rezultata 1. i 2. ispita – potencijalno daroviti učenici</vt:lpstr>
      <vt:lpstr>Evaluacija projektnih aktivnosti</vt:lpstr>
      <vt:lpstr>Evaluacija projektnih aktivnosti</vt:lpstr>
      <vt:lpstr>Zaključci</vt:lpstr>
      <vt:lpstr>Hvala na pozornosti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Transformacija učenja matematike u XR svijetu</dc:title>
  <dc:creator>Dalia Kager</dc:creator>
  <cp:lastModifiedBy>Dalia Kager</cp:lastModifiedBy>
  <cp:revision>2</cp:revision>
  <dcterms:created xsi:type="dcterms:W3CDTF">2024-03-27T10:14:25Z</dcterms:created>
  <dcterms:modified xsi:type="dcterms:W3CDTF">2024-03-30T09:08:45Z</dcterms:modified>
</cp:coreProperties>
</file>